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25"/>
  </p:notesMasterIdLst>
  <p:handoutMasterIdLst>
    <p:handoutMasterId r:id="rId26"/>
  </p:handoutMasterIdLst>
  <p:sldIdLst>
    <p:sldId id="444" r:id="rId2"/>
    <p:sldId id="459" r:id="rId3"/>
    <p:sldId id="458" r:id="rId4"/>
    <p:sldId id="465" r:id="rId5"/>
    <p:sldId id="445" r:id="rId6"/>
    <p:sldId id="466" r:id="rId7"/>
    <p:sldId id="447" r:id="rId8"/>
    <p:sldId id="457" r:id="rId9"/>
    <p:sldId id="467" r:id="rId10"/>
    <p:sldId id="469" r:id="rId11"/>
    <p:sldId id="460" r:id="rId12"/>
    <p:sldId id="461" r:id="rId13"/>
    <p:sldId id="462" r:id="rId14"/>
    <p:sldId id="470" r:id="rId15"/>
    <p:sldId id="480" r:id="rId16"/>
    <p:sldId id="481" r:id="rId17"/>
    <p:sldId id="471" r:id="rId18"/>
    <p:sldId id="472" r:id="rId19"/>
    <p:sldId id="475" r:id="rId20"/>
    <p:sldId id="476" r:id="rId21"/>
    <p:sldId id="452" r:id="rId22"/>
    <p:sldId id="477" r:id="rId23"/>
    <p:sldId id="4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255" autoAdjust="0"/>
  </p:normalViewPr>
  <p:slideViewPr>
    <p:cSldViewPr snapToGrid="0">
      <p:cViewPr varScale="1">
        <p:scale>
          <a:sx n="95" d="100"/>
          <a:sy n="95" d="100"/>
        </p:scale>
        <p:origin x="10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B28630C-C192-4868-96FB-37D6E683C614}" type="datetimeFigureOut">
              <a:rPr lang="en-US"/>
              <a:pPr>
                <a:defRPr/>
              </a:pPr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EDE600-AED3-4A35-9AFC-8A3973785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067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8E571BA-F2F2-4B4C-84CA-A623B32E6E9D}" type="datetimeFigureOut">
              <a:rPr lang="en-US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EABA376-9DC0-4226-91F9-BE5A4BC9F6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6137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95AF54-C4FA-409B-AD3A-DDAD1B165174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EA55E0-63A1-4D6C-B22D-1E3F6FA9E8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97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551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94331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0415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882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166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65A593-E1DE-4056-AA84-6A21AF248E2C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662C9-F603-4153-9555-992DC357C0D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0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70A0BB-8488-40D3-B719-7F41E01056E6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E66D-2E21-4C2B-A288-74533299572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5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D4FEB9-05C1-44CA-90BC-4DBECF9F0781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7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A9273F-62D4-42B9-A8A3-447DF0104D1C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1C463B-252C-4E4C-9BA9-DB51DB990A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6FB2B8-2359-4216-860B-F907BA7F3852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34B2CB-07D6-44B6-BDFE-214D50E996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A58CF6-4885-4DF8-9081-A57F2D8EC39F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553F6-2F17-43D3-B41A-9E66FDA9A1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3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F3298-E341-415A-A670-2429E91C8A94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96BDD7-63B2-42BA-89C9-9DECDB57CC1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375D96-86AC-466A-A90E-8CEADC41F8A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48B6A5-5794-4CFF-BFAF-866212262B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2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48243A-11E2-415E-A18F-49EF01407AB3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282413-29E4-4084-8309-817D907095D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56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E9EB8F-640B-4738-B2E3-D440BCBB2BCC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055080-AAF7-4198-831C-1A52E4572E3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701040BE-1311-466B-B1F6-317433098B9B}" type="datetime1">
              <a:rPr lang="en-US" smtClean="0"/>
              <a:pPr>
                <a:defRPr/>
              </a:pPr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C7A2A8D-678D-43B6-8241-E66CA9E43D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59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70858" y="579270"/>
            <a:ext cx="9111342" cy="595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US" sz="4800" b="1" dirty="0" smtClean="0"/>
              <a:t>ML for Lower Back Pain Symptoms Dataset</a:t>
            </a:r>
          </a:p>
          <a:p>
            <a:pPr algn="ctr"/>
            <a:endParaRPr lang="en-US" sz="4000" b="1" dirty="0"/>
          </a:p>
          <a:p>
            <a:pPr algn="ctr"/>
            <a:r>
              <a:rPr lang="en-US" sz="3600" dirty="0" smtClean="0"/>
              <a:t>Parissa Amin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200" dirty="0" smtClean="0">
                <a:solidFill>
                  <a:schemeClr val="accent5"/>
                </a:solidFill>
              </a:rPr>
              <a:t>amin.Parissa@gmail.com </a:t>
            </a:r>
          </a:p>
          <a:p>
            <a:pPr algn="ctr"/>
            <a:r>
              <a:rPr lang="en-US" sz="48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8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96" y="295729"/>
            <a:ext cx="9404723" cy="1998292"/>
          </a:xfrm>
        </p:spPr>
        <p:txBody>
          <a:bodyPr/>
          <a:lstStyle/>
          <a:p>
            <a:r>
              <a:rPr lang="en-US" dirty="0" smtClean="0"/>
              <a:t>Principal Component Analysis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58" y="1443789"/>
            <a:ext cx="6825916" cy="5183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206" y="1756415"/>
            <a:ext cx="390625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Standardize the range of continuous </a:t>
            </a:r>
            <a:endParaRPr lang="en-US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initial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Compute the covariance matrix to identify </a:t>
            </a: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Compute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the eigenvectors and eigenvalues of </a:t>
            </a: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the</a:t>
            </a:r>
          </a:p>
          <a:p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covariance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matrix to identify the principal </a:t>
            </a: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Create a feature vector to decide which principal components to </a:t>
            </a: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Recast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the data along the principal components axes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3833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58" y="589076"/>
            <a:ext cx="9404723" cy="1400530"/>
          </a:xfrm>
        </p:spPr>
        <p:txBody>
          <a:bodyPr/>
          <a:lstStyle/>
          <a:p>
            <a:r>
              <a:rPr lang="en-US" dirty="0" smtClean="0"/>
              <a:t>Possible ML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020" y="2326490"/>
            <a:ext cx="8946541" cy="4403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13157" y="1716505"/>
            <a:ext cx="2911642" cy="18368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Quantitative classification</a:t>
            </a:r>
            <a:endParaRPr lang="nb-NO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74568" y="3569368"/>
            <a:ext cx="1275348" cy="153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7711297" y="5205663"/>
            <a:ext cx="2181728" cy="930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Logistic Regression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63453" y="3497179"/>
            <a:ext cx="1339517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213811" y="5197641"/>
            <a:ext cx="2277979" cy="9464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63611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87171"/>
            <a:ext cx="8946541" cy="1901461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A supervised</a:t>
            </a:r>
            <a:r>
              <a:rPr lang="en-US" dirty="0"/>
              <a:t> </a:t>
            </a:r>
            <a:r>
              <a:rPr lang="en-US" dirty="0" smtClean="0"/>
              <a:t>machine learning</a:t>
            </a:r>
            <a:r>
              <a:rPr lang="en-US" dirty="0"/>
              <a:t> model that uses </a:t>
            </a:r>
            <a:r>
              <a:rPr lang="en-US" dirty="0" smtClean="0"/>
              <a:t>classification </a:t>
            </a:r>
            <a:r>
              <a:rPr lang="en-US" dirty="0"/>
              <a:t>algorithm </a:t>
            </a:r>
            <a:r>
              <a:rPr lang="en-US" dirty="0"/>
              <a:t> for two-group classification problems. 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fast and dependable </a:t>
            </a:r>
            <a:r>
              <a:rPr lang="en-US" dirty="0" smtClean="0"/>
              <a:t>classification algorithm that </a:t>
            </a:r>
            <a:r>
              <a:rPr lang="en-US" dirty="0"/>
              <a:t>performs very </a:t>
            </a:r>
            <a:r>
              <a:rPr lang="en-US" dirty="0" smtClean="0"/>
              <a:t>well </a:t>
            </a:r>
            <a:r>
              <a:rPr lang="en-US" dirty="0"/>
              <a:t>with a limited amount of </a:t>
            </a:r>
            <a:r>
              <a:rPr lang="en-US" dirty="0" smtClean="0"/>
              <a:t>data to analyze. 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8" y="3134276"/>
            <a:ext cx="3115330" cy="328081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75297" y="4579535"/>
            <a:ext cx="1053377" cy="393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13" y="3144151"/>
            <a:ext cx="3277992" cy="3280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44" y="3144151"/>
            <a:ext cx="3298993" cy="32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33" y="295729"/>
            <a:ext cx="9404723" cy="1400530"/>
          </a:xfrm>
        </p:spPr>
        <p:txBody>
          <a:bodyPr/>
          <a:lstStyle/>
          <a:p>
            <a:r>
              <a:rPr lang="nb-NO" dirty="0"/>
              <a:t>Maximum-margin </a:t>
            </a:r>
            <a:r>
              <a:rPr lang="nb-NO" dirty="0" err="1"/>
              <a:t>hyperplane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2541147"/>
            <a:ext cx="3200221" cy="30959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61" y="1192129"/>
            <a:ext cx="4152298" cy="3624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84" y="2541147"/>
            <a:ext cx="3642485" cy="32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Kernels</a:t>
            </a:r>
            <a:r>
              <a:rPr lang="nb-NO" dirty="0"/>
              <a:t> in Support </a:t>
            </a:r>
            <a:r>
              <a:rPr lang="nb-NO" dirty="0" err="1"/>
              <a:t>Vector</a:t>
            </a:r>
            <a:r>
              <a:rPr lang="nb-NO" dirty="0"/>
              <a:t> Machine</a:t>
            </a:r>
            <a:br>
              <a:rPr lang="nb-NO" dirty="0"/>
            </a:b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82" y="1578569"/>
            <a:ext cx="6662286" cy="25450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4291999"/>
            <a:ext cx="2281187" cy="2413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42" y="4291998"/>
            <a:ext cx="2419150" cy="241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31" y="4291998"/>
            <a:ext cx="2553900" cy="241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16" y="4291998"/>
            <a:ext cx="2536023" cy="24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8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SVM with RBF kernel</a:t>
            </a:r>
            <a:br>
              <a:rPr lang="en-US" dirty="0" smtClean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34" y="1548172"/>
            <a:ext cx="7055182" cy="4948880"/>
          </a:xfrm>
        </p:spPr>
      </p:pic>
    </p:spTree>
    <p:extLst>
      <p:ext uri="{BB962C8B-B14F-4D97-AF65-F5344CB8AC3E}">
        <p14:creationId xmlns:p14="http://schemas.microsoft.com/office/powerpoint/2010/main" val="353666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2819"/>
          </a:xfrm>
        </p:spPr>
        <p:txBody>
          <a:bodyPr/>
          <a:lstStyle/>
          <a:p>
            <a:r>
              <a:rPr lang="en-US" dirty="0"/>
              <a:t>Running SVM with </a:t>
            </a:r>
            <a:r>
              <a:rPr lang="en-US" dirty="0" smtClean="0"/>
              <a:t>Linear kernel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78" y="1461809"/>
            <a:ext cx="7404195" cy="5051286"/>
          </a:xfrm>
        </p:spPr>
      </p:pic>
    </p:spTree>
    <p:extLst>
      <p:ext uri="{BB962C8B-B14F-4D97-AF65-F5344CB8AC3E}">
        <p14:creationId xmlns:p14="http://schemas.microsoft.com/office/powerpoint/2010/main" val="360894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SHAPLEY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249" y="1853248"/>
            <a:ext cx="7920372" cy="3818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find the base contribution of each </a:t>
            </a:r>
            <a:r>
              <a:rPr lang="en-US" dirty="0" smtClean="0"/>
              <a:t>feature using SHAPLEY values by:</a:t>
            </a:r>
          </a:p>
          <a:p>
            <a:pPr marL="857250" lvl="1" indent="-457200">
              <a:buFont typeface="+mj-lt"/>
              <a:buAutoNum type="arabicPeriod"/>
            </a:pPr>
            <a:r>
              <a:rPr lang="nb-NO" dirty="0" err="1"/>
              <a:t>Calculating</a:t>
            </a:r>
            <a:r>
              <a:rPr lang="nb-NO" dirty="0"/>
              <a:t> </a:t>
            </a:r>
            <a:r>
              <a:rPr lang="nb-NO" dirty="0" err="1"/>
              <a:t>Shapley</a:t>
            </a:r>
            <a:r>
              <a:rPr lang="nb-NO" dirty="0"/>
              <a:t> </a:t>
            </a:r>
            <a:r>
              <a:rPr lang="nb-NO" dirty="0" err="1"/>
              <a:t>value</a:t>
            </a:r>
            <a:endParaRPr lang="nb-NO" dirty="0"/>
          </a:p>
          <a:p>
            <a:pPr marL="857250" lvl="1" indent="-457200">
              <a:buFont typeface="+mj-lt"/>
              <a:buAutoNum type="arabicPeriod"/>
            </a:pPr>
            <a:r>
              <a:rPr lang="nb-NO" dirty="0" smtClean="0"/>
              <a:t>SHAP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 smtClean="0"/>
              <a:t>importance</a:t>
            </a:r>
            <a:r>
              <a:rPr lang="nb-NO" dirty="0" smtClean="0"/>
              <a:t> plot</a:t>
            </a:r>
          </a:p>
          <a:p>
            <a:pPr marL="857250" lvl="1" indent="-457200">
              <a:buFont typeface="+mj-lt"/>
              <a:buAutoNum type="arabicPeriod"/>
            </a:pPr>
            <a:r>
              <a:rPr lang="nb-NO" dirty="0"/>
              <a:t>SHAP </a:t>
            </a:r>
            <a:r>
              <a:rPr lang="nb-NO" dirty="0" err="1"/>
              <a:t>Summary</a:t>
            </a:r>
            <a:r>
              <a:rPr lang="nb-NO" dirty="0"/>
              <a:t> </a:t>
            </a:r>
            <a:r>
              <a:rPr lang="nb-NO" dirty="0" smtClean="0"/>
              <a:t>Plot</a:t>
            </a:r>
          </a:p>
          <a:p>
            <a:pPr marL="857250" lvl="1" indent="-457200">
              <a:buFont typeface="+mj-lt"/>
              <a:buAutoNum type="arabicPeriod"/>
            </a:pPr>
            <a:r>
              <a:rPr lang="nb-NO" dirty="0"/>
              <a:t>SHAP </a:t>
            </a:r>
            <a:r>
              <a:rPr lang="nb-NO" dirty="0" err="1"/>
              <a:t>Dependence</a:t>
            </a:r>
            <a:r>
              <a:rPr lang="nb-NO" dirty="0"/>
              <a:t> Plot</a:t>
            </a:r>
          </a:p>
          <a:p>
            <a:pPr marL="857250" lvl="1" indent="-457200">
              <a:buFont typeface="+mj-lt"/>
              <a:buAutoNum type="arabicPeriod"/>
            </a:pPr>
            <a:endParaRPr lang="nb-NO" dirty="0"/>
          </a:p>
          <a:p>
            <a:pPr marL="857250" lvl="1" indent="-457200">
              <a:buFont typeface="+mj-lt"/>
              <a:buAutoNum type="arabicPeriod"/>
            </a:pPr>
            <a:endParaRPr lang="nb-NO" dirty="0" smtClean="0"/>
          </a:p>
          <a:p>
            <a:pPr marL="857250" lvl="1" indent="-457200">
              <a:buFont typeface="+mj-lt"/>
              <a:buAutoNum type="arabicPeriod"/>
            </a:pPr>
            <a:endParaRPr lang="nb-NO" dirty="0"/>
          </a:p>
          <a:p>
            <a:pPr marL="85725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5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SHAPLEY values for our model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16" y="2023958"/>
            <a:ext cx="5814142" cy="37584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7" y="2037347"/>
            <a:ext cx="5836023" cy="37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1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Behavior</a:t>
            </a:r>
            <a:endParaRPr lang="nb-NO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7" y="2003367"/>
            <a:ext cx="5821841" cy="37592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9" y="2003367"/>
            <a:ext cx="5672973" cy="37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2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870" y="1699992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sz="3500" dirty="0" smtClean="0"/>
              <a:t>Clean and data visualize</a:t>
            </a:r>
          </a:p>
          <a:p>
            <a:r>
              <a:rPr lang="en-US" sz="3500" dirty="0" smtClean="0"/>
              <a:t>Compare normal vs abnormal to get intuition</a:t>
            </a:r>
          </a:p>
          <a:p>
            <a:r>
              <a:rPr lang="en-US" sz="3500" dirty="0" smtClean="0"/>
              <a:t>Select appropriate ML and run it</a:t>
            </a:r>
          </a:p>
          <a:p>
            <a:r>
              <a:rPr lang="en-US" sz="3500" dirty="0" smtClean="0"/>
              <a:t>Analyze ML using SHAPLEY values</a:t>
            </a:r>
          </a:p>
          <a:p>
            <a:r>
              <a:rPr lang="en-US" sz="3500" dirty="0" smtClean="0"/>
              <a:t>Does ML work properly?</a:t>
            </a:r>
          </a:p>
          <a:p>
            <a:r>
              <a:rPr lang="en-US" sz="3600" dirty="0"/>
              <a:t>Suggestions</a:t>
            </a:r>
            <a:endParaRPr lang="nb-NO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but heterogeneous 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54" y="1948156"/>
            <a:ext cx="5102112" cy="3843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0" y="1948156"/>
            <a:ext cx="5083900" cy="38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03211"/>
            <a:ext cx="10166268" cy="5342493"/>
          </a:xfrm>
        </p:spPr>
        <p:txBody>
          <a:bodyPr>
            <a:normAutofit/>
          </a:bodyPr>
          <a:lstStyle/>
          <a:p>
            <a:r>
              <a:rPr lang="en-US" dirty="0" smtClean="0"/>
              <a:t>Selecting only the relevant features</a:t>
            </a:r>
          </a:p>
          <a:p>
            <a:pPr lvl="1"/>
            <a:r>
              <a:rPr lang="en-US" dirty="0" smtClean="0"/>
              <a:t>What if we only consider the first 6 columns?</a:t>
            </a:r>
          </a:p>
          <a:p>
            <a:pPr lvl="1"/>
            <a:r>
              <a:rPr lang="en-US" dirty="0"/>
              <a:t>Using only first 6 parameters: Accuracy 85        88 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400" dirty="0" smtClean="0"/>
              <a:t>A model with </a:t>
            </a:r>
            <a:r>
              <a:rPr lang="en-US" sz="2800" b="1" dirty="0" smtClean="0">
                <a:solidFill>
                  <a:srgbClr val="FF0000"/>
                </a:solidFill>
              </a:rPr>
              <a:t>less</a:t>
            </a:r>
            <a:r>
              <a:rPr lang="en-US" sz="2400" dirty="0" smtClean="0"/>
              <a:t> </a:t>
            </a:r>
            <a:r>
              <a:rPr lang="en-US" sz="2400" dirty="0"/>
              <a:t>features work better? More </a:t>
            </a:r>
            <a:r>
              <a:rPr lang="en-US" sz="2400" dirty="0" smtClean="0"/>
              <a:t>Is </a:t>
            </a:r>
            <a:r>
              <a:rPr lang="en-US" sz="2800" b="1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</a:t>
            </a:r>
            <a:r>
              <a:rPr lang="en-US" sz="2400" dirty="0"/>
              <a:t>Better?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803742"/>
            <a:ext cx="10546876" cy="266148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144127" y="2342147"/>
            <a:ext cx="401052" cy="224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543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 </a:t>
            </a:r>
            <a:r>
              <a:rPr lang="en-US" dirty="0" smtClean="0"/>
              <a:t>2: Can we use SHAPLEY for feature extraction?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470" y="2445950"/>
            <a:ext cx="8946541" cy="4195481"/>
          </a:xfrm>
        </p:spPr>
        <p:txBody>
          <a:bodyPr/>
          <a:lstStyle/>
          <a:p>
            <a:pPr lvl="1"/>
            <a:r>
              <a:rPr lang="en-US" dirty="0" smtClean="0"/>
              <a:t>Define a new feature</a:t>
            </a:r>
          </a:p>
          <a:p>
            <a:pPr marL="457200" lvl="1" indent="0">
              <a:buNone/>
            </a:pPr>
            <a:r>
              <a:rPr lang="en-US" dirty="0" smtClean="0"/>
              <a:t>to separate pelvic tilts with</a:t>
            </a:r>
          </a:p>
          <a:p>
            <a:pPr marL="457200" lvl="1" indent="0">
              <a:buNone/>
            </a:pPr>
            <a:r>
              <a:rPr lang="en-US" dirty="0" smtClean="0"/>
              <a:t>different levels of Lumbar</a:t>
            </a:r>
          </a:p>
          <a:p>
            <a:pPr marL="457200" lvl="1" indent="0">
              <a:buNone/>
            </a:pPr>
            <a:r>
              <a:rPr lang="en-US" dirty="0" smtClean="0"/>
              <a:t> lordosis angle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New Feature</a:t>
            </a:r>
            <a:r>
              <a:rPr lang="en-US" dirty="0" smtClean="0"/>
              <a:t>: pelvic tilt*</a:t>
            </a:r>
          </a:p>
          <a:p>
            <a:pPr marL="457200" lvl="1" indent="0">
              <a:buNone/>
            </a:pPr>
            <a:r>
              <a:rPr lang="en-US" dirty="0" smtClean="0"/>
              <a:t>Lumbar lordosis angle 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17" y="2081234"/>
            <a:ext cx="5895473" cy="44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5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Feature, does it </a:t>
            </a:r>
            <a:r>
              <a:rPr lang="en-US" dirty="0" err="1" smtClean="0"/>
              <a:t>helpe</a:t>
            </a:r>
            <a:r>
              <a:rPr lang="en-US" dirty="0" smtClean="0"/>
              <a:t>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/>
          <a:lstStyle/>
          <a:p>
            <a:r>
              <a:rPr lang="en-US" dirty="0" smtClean="0"/>
              <a:t>Accuracy 85        87 !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967790" y="1965157"/>
            <a:ext cx="401052" cy="224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7" y="2664142"/>
            <a:ext cx="5837511" cy="3493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97" y="2664143"/>
            <a:ext cx="5682514" cy="3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Description</a:t>
            </a:r>
            <a:endParaRPr lang="nb-NO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2" y="1949117"/>
            <a:ext cx="11710736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9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15" y="120316"/>
            <a:ext cx="5449616" cy="65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0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2" y="1962221"/>
            <a:ext cx="5277852" cy="38218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69" y="1962221"/>
            <a:ext cx="4899862" cy="38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4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57" y="1456448"/>
            <a:ext cx="7588254" cy="51849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0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 vs</a:t>
            </a:r>
            <a:br>
              <a:rPr lang="en-US" dirty="0" smtClean="0"/>
            </a:br>
            <a:r>
              <a:rPr lang="en-US" dirty="0" smtClean="0"/>
              <a:t> Abnormal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3951" y="679572"/>
            <a:ext cx="6668589" cy="594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21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vs</a:t>
            </a:r>
            <a:br>
              <a:rPr lang="en-US" dirty="0"/>
            </a:br>
            <a:r>
              <a:rPr lang="en-US" dirty="0"/>
              <a:t> Abnormal </a:t>
            </a:r>
            <a:endParaRPr lang="nb-NO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811" y="895049"/>
            <a:ext cx="6662855" cy="59075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4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5" y="1758405"/>
            <a:ext cx="5607216" cy="42628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5679F-763D-4CEA-9B5B-313FB8D5BB6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11" y="1758405"/>
            <a:ext cx="5863389" cy="42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0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11279</TotalTime>
  <Words>332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PowerPoint Presentation</vt:lpstr>
      <vt:lpstr>Content</vt:lpstr>
      <vt:lpstr>Data Description</vt:lpstr>
      <vt:lpstr>Data Cleaning </vt:lpstr>
      <vt:lpstr>Data Visualization</vt:lpstr>
      <vt:lpstr>Heat Map</vt:lpstr>
      <vt:lpstr>Normal vs  Abnormal  </vt:lpstr>
      <vt:lpstr>Normal vs  Abnormal </vt:lpstr>
      <vt:lpstr>Scatter Plot</vt:lpstr>
      <vt:lpstr>Principal Component Analysis</vt:lpstr>
      <vt:lpstr>Possible ML methods?</vt:lpstr>
      <vt:lpstr>Implementing SVM</vt:lpstr>
      <vt:lpstr>Maximum-margin hyperplane</vt:lpstr>
      <vt:lpstr>Kernels in Support Vector Machine </vt:lpstr>
      <vt:lpstr>Running SVM with RBF kernel </vt:lpstr>
      <vt:lpstr>Running SVM with Linear kernel</vt:lpstr>
      <vt:lpstr>SHAPLEY</vt:lpstr>
      <vt:lpstr>SHAPLEY values for our model</vt:lpstr>
      <vt:lpstr>Monotonic Behavior</vt:lpstr>
      <vt:lpstr>Monotonic but heterogeneous  </vt:lpstr>
      <vt:lpstr>Suggestion 1</vt:lpstr>
      <vt:lpstr>Suggestion 2: Can we use SHAPLEY for feature extraction?</vt:lpstr>
      <vt:lpstr>New Feature, does it helpe?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Microenvironmental Rgulation of Tumor Growth</dc:title>
  <dc:creator>Youness</dc:creator>
  <cp:lastModifiedBy>Youness Azimzade</cp:lastModifiedBy>
  <cp:revision>932</cp:revision>
  <dcterms:created xsi:type="dcterms:W3CDTF">2018-02-21T17:50:17Z</dcterms:created>
  <dcterms:modified xsi:type="dcterms:W3CDTF">2022-05-01T19:09:59Z</dcterms:modified>
</cp:coreProperties>
</file>